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5" r:id="rId3"/>
    <p:sldId id="279" r:id="rId4"/>
    <p:sldId id="276" r:id="rId5"/>
    <p:sldId id="277" r:id="rId6"/>
    <p:sldId id="283" r:id="rId7"/>
    <p:sldId id="284" r:id="rId8"/>
    <p:sldId id="278" r:id="rId9"/>
    <p:sldId id="272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0000CC"/>
    <a:srgbClr val="FF0000"/>
    <a:srgbClr val="00CC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43344" cy="465455"/>
          </a:xfrm>
          <a:prstGeom prst="rect">
            <a:avLst/>
          </a:prstGeom>
        </p:spPr>
        <p:txBody>
          <a:bodyPr vert="horz" lIns="93308" tIns="46653" rIns="93308" bIns="466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3"/>
            <a:ext cx="3043344" cy="465455"/>
          </a:xfrm>
          <a:prstGeom prst="rect">
            <a:avLst/>
          </a:prstGeom>
        </p:spPr>
        <p:txBody>
          <a:bodyPr vert="horz" lIns="93308" tIns="46653" rIns="93308" bIns="46653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2"/>
            <a:ext cx="3043344" cy="465455"/>
          </a:xfrm>
          <a:prstGeom prst="rect">
            <a:avLst/>
          </a:prstGeom>
        </p:spPr>
        <p:txBody>
          <a:bodyPr vert="horz" lIns="93308" tIns="46653" rIns="93308" bIns="466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2"/>
            <a:ext cx="3043344" cy="465455"/>
          </a:xfrm>
          <a:prstGeom prst="rect">
            <a:avLst/>
          </a:prstGeom>
        </p:spPr>
        <p:txBody>
          <a:bodyPr vert="horz" lIns="93308" tIns="46653" rIns="93308" bIns="46653" rtlCol="0" anchor="b"/>
          <a:lstStyle>
            <a:lvl1pPr algn="r">
              <a:defRPr sz="1200"/>
            </a:lvl1pPr>
          </a:lstStyle>
          <a:p>
            <a:fld id="{868D88D8-5D2A-4F39-9120-A3A343A57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001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43344" cy="465455"/>
          </a:xfrm>
          <a:prstGeom prst="rect">
            <a:avLst/>
          </a:prstGeom>
        </p:spPr>
        <p:txBody>
          <a:bodyPr vert="horz" lIns="93308" tIns="46653" rIns="93308" bIns="466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3"/>
            <a:ext cx="3043344" cy="465455"/>
          </a:xfrm>
          <a:prstGeom prst="rect">
            <a:avLst/>
          </a:prstGeom>
        </p:spPr>
        <p:txBody>
          <a:bodyPr vert="horz" lIns="93308" tIns="46653" rIns="93308" bIns="46653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8" tIns="46653" rIns="93308" bIns="466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6"/>
            <a:ext cx="5618480" cy="4189095"/>
          </a:xfrm>
          <a:prstGeom prst="rect">
            <a:avLst/>
          </a:prstGeom>
        </p:spPr>
        <p:txBody>
          <a:bodyPr vert="horz" lIns="93308" tIns="46653" rIns="93308" bIns="466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2"/>
            <a:ext cx="3043344" cy="465455"/>
          </a:xfrm>
          <a:prstGeom prst="rect">
            <a:avLst/>
          </a:prstGeom>
        </p:spPr>
        <p:txBody>
          <a:bodyPr vert="horz" lIns="93308" tIns="46653" rIns="93308" bIns="466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2"/>
            <a:ext cx="3043344" cy="465455"/>
          </a:xfrm>
          <a:prstGeom prst="rect">
            <a:avLst/>
          </a:prstGeom>
        </p:spPr>
        <p:txBody>
          <a:bodyPr vert="horz" lIns="93308" tIns="46653" rIns="93308" bIns="46653" rtlCol="0" anchor="b"/>
          <a:lstStyle>
            <a:lvl1pPr algn="r">
              <a:defRPr sz="1200"/>
            </a:lvl1pPr>
          </a:lstStyle>
          <a:p>
            <a:fld id="{A3EAF0A4-5BB0-47B4-A38B-E72C8D37A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05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5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D259384-2662-46E1-9BBA-F85C407C6691}" type="datetime1">
              <a:rPr lang="en-US" smtClean="0"/>
              <a:t>4/16/2018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805384-4146-454B-86F4-ED09F2DD1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0642-9476-4CAD-8A55-6157969BF4E2}" type="datetime1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5384-4146-454B-86F4-ED09F2DD1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7499D56-4F0B-4D41-8A17-82FAC8C3195B}" type="datetime1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F805384-4146-454B-86F4-ED09F2DD1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1182-268F-4651-A393-57D6CA3B12D3}" type="datetime1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805384-4146-454B-86F4-ED09F2DD13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EA0D-9787-4EB4-AEB0-D348C5334E15}" type="datetime1">
              <a:rPr lang="en-US" smtClean="0"/>
              <a:t>4/16/2018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F805384-4146-454B-86F4-ED09F2DD13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EA76182-0409-4D80-B0DD-715B6F38F0CD}" type="datetime1">
              <a:rPr lang="en-US" smtClean="0"/>
              <a:t>4/16/2018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F805384-4146-454B-86F4-ED09F2DD13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D8EAAC7-0DF5-4283-9E5F-72EE32ADB37D}" type="datetime1">
              <a:rPr lang="en-US" smtClean="0"/>
              <a:t>4/16/2018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F805384-4146-454B-86F4-ED09F2DD13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7257-BA11-41B1-9B68-ACCADEFE031C}" type="datetime1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805384-4146-454B-86F4-ED09F2DD1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D7A1-A53D-40E1-B333-D023B6052D8F}" type="datetime1">
              <a:rPr lang="en-US" smtClean="0"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805384-4146-454B-86F4-ED09F2DD1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B0702-AADE-4EDD-BEA7-8A2B25913067}" type="datetime1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805384-4146-454B-86F4-ED09F2DD13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FC10D84-4B8C-4E76-B8C6-E2BF886FCC6A}" type="datetime1">
              <a:rPr lang="en-US" smtClean="0"/>
              <a:t>4/16/2018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F805384-4146-454B-86F4-ED09F2DD13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A6F9FFD-F03A-41B9-AEB6-040D61A49485}" type="datetime1">
              <a:rPr lang="en-US" smtClean="0"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805384-4146-454B-86F4-ED09F2DD1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finaid.org/" TargetMode="External"/><Relationship Id="rId4" Type="http://schemas.openxmlformats.org/officeDocument/2006/relationships/hyperlink" Target="http://www.fastweb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3865" y="609600"/>
            <a:ext cx="7162800" cy="838200"/>
          </a:xfrm>
        </p:spPr>
        <p:txBody>
          <a:bodyPr>
            <a:noAutofit/>
          </a:bodyPr>
          <a:lstStyle/>
          <a:p>
            <a:pPr algn="ctr"/>
            <a:r>
              <a:rPr lang="en-US" sz="4500" dirty="0" smtClean="0"/>
              <a:t>Financial AID FOR COLLEGE</a:t>
            </a:r>
            <a:endParaRPr lang="en-US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Kaleo Domingo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5384-4146-454B-86F4-ED09F2DD135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AutoShape 2" descr="data:image/jpeg;base64,/9j/4AAQSkZJRgABAQAAAQABAAD/2wCEAAkGBxQREhQUExQVFRQUFxcVGBYUFxgUGxsXHyEWGhQaFx8dKDQgGyYmIRUcJz0lJS8rLjouGh8zODMuPCk5MCsBCgoKDQ0OFhAQGC4fICAwLCwwLywyKywsNywsLDMtLC43LCwtLCwsLDQsNyw3LDYsNywsLSwrLCwrLCw0LDcrLP/AABEIAG0AeAMBIgACEQEDEQH/xAAcAAABBAMBAAAAAAAAAAAAAAAGAAQFBwIDCAH/xABMEAABAgMEBQMNDgUEAwAAAAABAgMABBEFBhIhBxMxQVEiMnEUFlJhY3OSk6Ox0eHiCBcjJDVCZYGRobLBw9IVM2JyhDZDVHQlJkX/xAAYAQEBAQEBAAAAAAAAAAAAAAAAAwIBBP/EACARAQEBAAICAgMBAAAAAAAAAAABAgMREhMhMRRBcSL/2gAMAwEAAhEDEQA/ALxjlm8dnOTdtzMu0QFuzC0pxGgrSuf2R1NHONnn/wBq/wAtf4VQD5rRBaI+cz4xXoh81oqnx85nxh9EGek+9cxILlwwUAOJdKsScXNLeGnDnGAsaT5/smvF+uKZ4tWdxLXLnN6p81o0nRva8M+iHrWj6cG9rwz6IhxpNn+ya8X64yGkue7Jrxfrjfo2x+RgRNXImhvb8M+iNi7lzR3t+EfREfdi/s4/NsNOKbwOLwqoihpQnI17UTWke9cxJOsoZKAFoUo4k4swQB545eLXlMuzmx43SKduFNne34Z9EMntHE6d7Xhn0QyOkue7JrxfrjA6TZ/smvF+uO+jbn5GGbui6eO9nxh9EMntEloH5zPjFeiN50nz/ZNeL9cYHSjaHZNeL9cc9Ompz5R7uhq0j85jxivRAHeW7z9nTaZd8pK+QvkKJFCcvNF5aOb7Tc7N6p4tlGrUrkowmoKaZ17cV1p2+WR3pnzmJazZeqpnU1O46VhQoUcaKOb7P/1X/lr/AAqjpCObpD/Vf+Wv8KoA105/zJP+1/zsxWaTFjae5lKHJLEaVS/52YrZpYIBGYOYj18V/wAx4+WXyrekxsBjQDGYVFpXnsEVxT/5CV75+SoJtNB+MS/el/iEB1w55s2nKoxDFraUz20VBbprcHVUsN+pWfqxCJ3U9sVmb6r/AFX5MYKMeExiTFbUpHijGtRjImNEw+lAqogDtxO1TMHmhr5QPeV+dMD2nb5ZHemfOYmtCc2hdokJUCdS550RC6dvlkd6Z85jycl7r2cc6y6VhQoUYUKOVrw20ZG335lKAsszC1BJNAciNo6Y6pgI0n2NLizZ53UtazVKVjwJxYss67awDHRrfIW51QX5VpPU+rCf92uPWV5wy/liKsvUkJnZoAAAPOAACgAqcgIKPc0c2f6Zf9eBa9x+PTff3POYrxfdR5vqI4GMsUaQYyrHpleaxeNm2jKSNmy0w6hvGWk4KJTrFrpsSdvSd0VNeG33Z54uvEV2JSnmoTuSn0wxnLQcewBxRUGkBtA3JSNwhtWMYzM/LW9XXx+mZVGJMYkxgtZyASpSlHClCAVKUo7AkDMmN3TMy9Wo5ABSlKOFKEAqUpR2JSBmTFlWbY0tYUsZ20sLs04nC2xyVBO/A2DtOYxL2DKnbysiy5e78v1faBC5xaaNMgg4OKG+JzGJewZU7YFZVnTt554uOqwtJpjWAcDSNyGwdpPrMeXe/J6+Pj8U1L6cC2aos6XQdlUqwmnSEwD3xvUq1J1MyptLRo2jClRUOSdtT0x09ZlzJGXaQ0iWaKUClVoSpR4lRIzJh11tyn/GY8Wn0RNRKwoUKAUC2lD5Jne8q/KCmBbSh8kzveVflAVv7mnmz/TL/rwKXvPx+b7+55zBX7mrmz/TL/rwIXwPx+b7+7+IxTj+0+SfCOBj2sagY9rFu0em3FCxRrxQsUO3OmSlHcCo7gMyTuAi3Lr3VFjyzloTLan5tLdQ02MWqT2KO32S89mXbqAmLS0baQqYZWcXlklp5X2BDh8yj0GJ8ndinH1KrWVeevFaaEzL6GsdaVNEoQM8DQO0n79sdN2BYjMiwhiXQENoH1k71KO8njFK6WdGJZJnZBJCQcbrSMig7dY3Td2hs3QR6ItKAnAmUnFATIFEOHIOjgeC/PEV1sQoUKAUKFCgFFEaTNKqj1bZ3UwpymdbrDX+7Dh+6sXvHM/UqHrzqbdQlxCppYUhYCkkUVkQcjAE3ubDyZ/pl/14Dr4n4/Of9h38Ri9X5uzbJokhiU12dEN4MeDLPAM6Y9/GKBvPNodnJlxtQUhbzikqGwpJJBEayzoyCoWKNQMOrBsvq6dlpWpwuLGsp2AzV0ZA/XSN+XTHiapnUE0ChWNyl0z4QSaRpSTZwIRLoZbZnVMILQIW4whDXVJWomqyFmgJPZDjAfaTyQp5MvrXWk1IWtGFSUHL4UDIEVpXZHJt24ertJAAINa7vTGc7MhCakVqaUiRtUS38KZU1Z7qHiUIcnF4ghR5Ro2K4STxA2CNNm3cnJ1LbjcuoslxIxkpTiO8ICiCvfkmsc83fCLPuNfWak3GZG1WiyHR8A66QFAbEpc4iuVTQ7Ii9LGjEtEzsgkgA43WkZFJ26xqm7iBs2iNHuhnwJ+WrmEy5y6VLh/du+VqyMsDMyS3pZoAlZUA6ho83GmuKnAqAy3xhtGWJp3mGWUNvS6X1pFC6XCgqG4qASc+3viRa0/rKgOoU5kD+cf2w0fvUwktKdu8yEzR+LnAirtSP6cycSftivr4WozMTmsYlRKoThQWUBIopJOI0SAK+iA7AhQN3PvtK2prOpysKaw40OJKFAGuE8COSdh6dohQGOkG9ibLlC9TG4ohtpvsnDsr2hSpikJCxZV2fWi0pt5uecxuuKZCUNtLw4ylSuyCa7BQbMzFg6XnEt2hY7r+Uqh5eNR5qV1aKSrwa9CVRBaWNGYKnLSliHEE659nFzk7VqbUOPDt1HCAri1LxOTDDCXHFPFhT6GyrNzVHVFOPwT9h4Q1lrOm3Zd2ZQ3RhrnOqolNchhTXnGp3Vg3u9JNyl3pud1addMrUy2qlVIbJCMKScxniOW3LhE9eK7swiwZCSabIW8tK3irJLYop1SnVfMANDU8CNsAK2dosmnESKluHDN1cdAB+BZGFRWpRyqQrIceOdHegaSS5azzjaVapptwpKsyApQDeI8afnBVcO2m5xqeb6sKWpaWRKMLfVTklLgcfUkkc4hNN4SkDKsbdCtosIM4zLZy0s22pTxThW86dZjcNc0poigSdgHEmAA7Otvq632luNBbKH1hDSaYUoBWdYa5c46wk8DBLpEUwbOem5VtzHa0y22CRylNoxavAkc0K1dac44hXgBZp6UfeEnZDbjJnFatyZmTVQbPKU2gCuEGmZ2mgES1rXstSzJRqznGG2loSQ3MAhZLYNMTe4EV523tCAn9J1gvrkbIkGmlbtZQclsoQgKKzsTTWLOfAxs0oWG6qespphCkSkukLxjJtoIUkuKUrYKIQDnFbzl9bQek0yS3gGEjCVJHLWjclatpH2V31jRO3qtB+XEq7NrUwAE4aJBKRsClAYlDLYSYC2b/AN31P23IvrQDKtoStx1ZCW04VKICicsyU5b6wwv8p+z5qd6mlX33bTSEa2mJpCKYSlCU1JVn86nairbRtucmWkMPzTjjLYASgnLLm4uyp/VWHrd87TS1qRPO6umHcVU4BdMf3wFu3MntfMyclMIZdmLPlytbgJ+CWcKENpAOFSgkJqriMoq250s5JuPWnMsqqyVhppYKS7MGuIAbcKElRUaUGUatHkhOGcxSDyW5hKFKJdPJWmoxJVkdtfWIkbxXltOz7TCppbMw8WsOrpia1Th5SEigw1pmRtyqTAFc/a6JSblbZklYpW0FpYmWjtSrLYNxAST0p/qjyHFgXCnJp2XE0wzJSEq4XkyzSy4Vukg1UamuylSchkBnWFAQd/7xzdoonnWin+HSbiGdWpAVrVYqFQNKim2oIoCnjDGy7wuyNmTbSi4Ezyg3Iy7qsS0NnEHVmvNSQpAG4kEgbTEnb1nTVjTCpaRnVty8wsuBstIXgrQUBVWvSKbB0wJ27dBwvua2bW6sGhcWgkn7VGAnLNvwlFntWaJPWTjLhCNYUapLgJKV7aKIrsPJ7ZiUdse1ZqXTJzNpSiJdI5Skuhxbm8Bw7VUPEj64AOszu3k/ahdZndvJ+1AFPvQJP/05Xhs9qI+5N502V/EZVKFTDswrUNqQUpRRGuRjqTXPGDT74huszu3k/ahdZndvJ+1AGmj24ymHJaaem2Gy2srLBKSoc4DlBVMwawUaRLsotN1lxE9Ls6pCkUUQutTWuRio+szu3k/ahdZndvJ+1AGHvWfSkr4I/dC96z6UlfBH7oD+szu3k/ahdZndvJ+1AGHvWfSkr4I/dC96z6UlfBH7oD+szu3k/ahdZndvJ+1AWncK6CbOmS+ufl3QW1Iwpog50zrXtQCaZX0rtZJQpKhq2RVJChv3iIfrM7t5P2ozYudRSfht4/2+3/dAdaQoU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QREhQUExQVFRQUFxcVGBYUFxgUGxsXHyEWGhQaFx8dKDQgGyYmIRUcJz0lJS8rLjouGh8zODMuPCk5MCsBCgoKDQ0OFhAQGC4fICAwLCwwLywyKywsNywsLDMtLC43LCwtLCwsLDQsNyw3LDYsNywsLSwrLCwrLCw0LDcrLP/AABEIAG0AeAMBIgACEQEDEQH/xAAcAAABBAMBAAAAAAAAAAAAAAAGAAQFBwIDCAH/xABMEAABAgMEBQMNDgUEAwAAAAABAgMABBEFBhIhBxMxQVEiMnEUFlJhY3OSk6Ox0eHiCBcjJDVCZYGRobLBw9IVM2JyhDZDVHQlJkX/xAAYAQEBAQEBAAAAAAAAAAAAAAAAAwIBBP/EACARAQEBAAICAgMBAAAAAAAAAAABAgMREhMhMRRBcSL/2gAMAwEAAhEDEQA/ALxjlm8dnOTdtzMu0QFuzC0pxGgrSuf2R1NHONnn/wBq/wAtf4VQD5rRBaI+cz4xXoh81oqnx85nxh9EGek+9cxILlwwUAOJdKsScXNLeGnDnGAsaT5/smvF+uKZ4tWdxLXLnN6p81o0nRva8M+iHrWj6cG9rwz6IhxpNn+ya8X64yGkue7Jrxfrjfo2x+RgRNXImhvb8M+iNi7lzR3t+EfREfdi/s4/NsNOKbwOLwqoihpQnI17UTWke9cxJOsoZKAFoUo4k4swQB545eLXlMuzmx43SKduFNne34Z9EMntHE6d7Xhn0QyOkue7JrxfrjA6TZ/smvF+uO+jbn5GGbui6eO9nxh9EMntEloH5zPjFeiN50nz/ZNeL9cYHSjaHZNeL9cc9Ompz5R7uhq0j85jxivRAHeW7z9nTaZd8pK+QvkKJFCcvNF5aOb7Tc7N6p4tlGrUrkowmoKaZ17cV1p2+WR3pnzmJazZeqpnU1O46VhQoUcaKOb7P/1X/lr/AAqjpCObpD/Vf+Wv8KoA105/zJP+1/zsxWaTFjae5lKHJLEaVS/52YrZpYIBGYOYj18V/wAx4+WXyrekxsBjQDGYVFpXnsEVxT/5CV75+SoJtNB+MS/el/iEB1w55s2nKoxDFraUz20VBbprcHVUsN+pWfqxCJ3U9sVmb6r/AFX5MYKMeExiTFbUpHijGtRjImNEw+lAqogDtxO1TMHmhr5QPeV+dMD2nb5ZHemfOYmtCc2hdokJUCdS550RC6dvlkd6Z85jycl7r2cc6y6VhQoUYUKOVrw20ZG335lKAsszC1BJNAciNo6Y6pgI0n2NLizZ53UtazVKVjwJxYss67awDHRrfIW51QX5VpPU+rCf92uPWV5wy/liKsvUkJnZoAAAPOAACgAqcgIKPc0c2f6Zf9eBa9x+PTff3POYrxfdR5vqI4GMsUaQYyrHpleaxeNm2jKSNmy0w6hvGWk4KJTrFrpsSdvSd0VNeG33Z54uvEV2JSnmoTuSn0wxnLQcewBxRUGkBtA3JSNwhtWMYzM/LW9XXx+mZVGJMYkxgtZyASpSlHClCAVKUo7AkDMmN3TMy9Wo5ABSlKOFKEAqUpR2JSBmTFlWbY0tYUsZ20sLs04nC2xyVBO/A2DtOYxL2DKnbysiy5e78v1faBC5xaaNMgg4OKG+JzGJewZU7YFZVnTt554uOqwtJpjWAcDSNyGwdpPrMeXe/J6+Pj8U1L6cC2aos6XQdlUqwmnSEwD3xvUq1J1MyptLRo2jClRUOSdtT0x09ZlzJGXaQ0iWaKUClVoSpR4lRIzJh11tyn/GY8Wn0RNRKwoUKAUC2lD5Jne8q/KCmBbSh8kzveVflAVv7mnmz/TL/rwKXvPx+b7+55zBX7mrmz/TL/rwIXwPx+b7+7+IxTj+0+SfCOBj2sagY9rFu0em3FCxRrxQsUO3OmSlHcCo7gMyTuAi3Lr3VFjyzloTLan5tLdQ02MWqT2KO32S89mXbqAmLS0baQqYZWcXlklp5X2BDh8yj0GJ8ndinH1KrWVeevFaaEzL6GsdaVNEoQM8DQO0n79sdN2BYjMiwhiXQENoH1k71KO8njFK6WdGJZJnZBJCQcbrSMig7dY3Td2hs3QR6ItKAnAmUnFATIFEOHIOjgeC/PEV1sQoUKAUKFCgFFEaTNKqj1bZ3UwpymdbrDX+7Dh+6sXvHM/UqHrzqbdQlxCppYUhYCkkUVkQcjAE3ubDyZ/pl/14Dr4n4/Of9h38Ri9X5uzbJokhiU12dEN4MeDLPAM6Y9/GKBvPNodnJlxtQUhbzikqGwpJJBEayzoyCoWKNQMOrBsvq6dlpWpwuLGsp2AzV0ZA/XSN+XTHiapnUE0ChWNyl0z4QSaRpSTZwIRLoZbZnVMILQIW4whDXVJWomqyFmgJPZDjAfaTyQp5MvrXWk1IWtGFSUHL4UDIEVpXZHJt24ertJAAINa7vTGc7MhCakVqaUiRtUS38KZU1Z7qHiUIcnF4ghR5Ro2K4STxA2CNNm3cnJ1LbjcuoslxIxkpTiO8ICiCvfkmsc83fCLPuNfWak3GZG1WiyHR8A66QFAbEpc4iuVTQ7Ii9LGjEtEzsgkgA43WkZFJ26xqm7iBs2iNHuhnwJ+WrmEy5y6VLh/du+VqyMsDMyS3pZoAlZUA6ho83GmuKnAqAy3xhtGWJp3mGWUNvS6X1pFC6XCgqG4qASc+3viRa0/rKgOoU5kD+cf2w0fvUwktKdu8yEzR+LnAirtSP6cycSftivr4WozMTmsYlRKoThQWUBIopJOI0SAK+iA7AhQN3PvtK2prOpysKaw40OJKFAGuE8COSdh6dohQGOkG9ibLlC9TG4ohtpvsnDsr2hSpikJCxZV2fWi0pt5uecxuuKZCUNtLw4ylSuyCa7BQbMzFg6XnEt2hY7r+Uqh5eNR5qV1aKSrwa9CVRBaWNGYKnLSliHEE659nFzk7VqbUOPDt1HCAri1LxOTDDCXHFPFhT6GyrNzVHVFOPwT9h4Q1lrOm3Zd2ZQ3RhrnOqolNchhTXnGp3Vg3u9JNyl3pud1addMrUy2qlVIbJCMKScxniOW3LhE9eK7swiwZCSabIW8tK3irJLYop1SnVfMANDU8CNsAK2dosmnESKluHDN1cdAB+BZGFRWpRyqQrIceOdHegaSS5azzjaVapptwpKsyApQDeI8afnBVcO2m5xqeb6sKWpaWRKMLfVTklLgcfUkkc4hNN4SkDKsbdCtosIM4zLZy0s22pTxThW86dZjcNc0poigSdgHEmAA7Otvq632luNBbKH1hDSaYUoBWdYa5c46wk8DBLpEUwbOem5VtzHa0y22CRylNoxavAkc0K1dac44hXgBZp6UfeEnZDbjJnFatyZmTVQbPKU2gCuEGmZ2mgES1rXstSzJRqznGG2loSQ3MAhZLYNMTe4EV523tCAn9J1gvrkbIkGmlbtZQclsoQgKKzsTTWLOfAxs0oWG6qespphCkSkukLxjJtoIUkuKUrYKIQDnFbzl9bQek0yS3gGEjCVJHLWjclatpH2V31jRO3qtB+XEq7NrUwAE4aJBKRsClAYlDLYSYC2b/AN31P23IvrQDKtoStx1ZCW04VKICicsyU5b6wwv8p+z5qd6mlX33bTSEa2mJpCKYSlCU1JVn86nairbRtucmWkMPzTjjLYASgnLLm4uyp/VWHrd87TS1qRPO6umHcVU4BdMf3wFu3MntfMyclMIZdmLPlytbgJ+CWcKENpAOFSgkJqriMoq250s5JuPWnMsqqyVhppYKS7MGuIAbcKElRUaUGUatHkhOGcxSDyW5hKFKJdPJWmoxJVkdtfWIkbxXltOz7TCppbMw8WsOrpia1Th5SEigw1pmRtyqTAFc/a6JSblbZklYpW0FpYmWjtSrLYNxAST0p/qjyHFgXCnJp2XE0wzJSEq4XkyzSy4Vukg1UamuylSchkBnWFAQd/7xzdoonnWin+HSbiGdWpAVrVYqFQNKim2oIoCnjDGy7wuyNmTbSi4Ezyg3Iy7qsS0NnEHVmvNSQpAG4kEgbTEnb1nTVjTCpaRnVty8wsuBstIXgrQUBVWvSKbB0wJ27dBwvua2bW6sGhcWgkn7VGAnLNvwlFntWaJPWTjLhCNYUapLgJKV7aKIrsPJ7ZiUdse1ZqXTJzNpSiJdI5Skuhxbm8Bw7VUPEj64AOszu3k/ahdZndvJ+1AFPvQJP/05Xhs9qI+5N502V/EZVKFTDswrUNqQUpRRGuRjqTXPGDT74huszu3k/ahdZndvJ+1AGmj24ymHJaaem2Gy2srLBKSoc4DlBVMwawUaRLsotN1lxE9Ls6pCkUUQutTWuRio+szu3k/ahdZndvJ+1AGHvWfSkr4I/dC96z6UlfBH7oD+szu3k/ahdZndvJ+1AGHvWfSkr4I/dC96z6UlfBH7oD+szu3k/ahdZndvJ+1AWncK6CbOmS+ufl3QW1Iwpog50zrXtQCaZX0rtZJQpKhq2RVJChv3iIfrM7t5P2ozYudRSfht4/2+3/dAdaQoUK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6" descr="WCC-LLC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84" y="1752600"/>
            <a:ext cx="6581361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Attendance Varies </a:t>
            </a:r>
            <a:endParaRPr lang="en-US" dirty="0"/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2743200" y="2667000"/>
            <a:ext cx="15600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smtClean="0"/>
              <a:t>$3,024</a:t>
            </a:r>
            <a:endParaRPr lang="en-US" sz="3600" dirty="0"/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528480" y="3849469"/>
            <a:ext cx="1814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smtClean="0"/>
              <a:t>$10,872</a:t>
            </a:r>
            <a:endParaRPr lang="en-US" sz="3600" dirty="0"/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2528480" y="5334000"/>
            <a:ext cx="1814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smtClean="0"/>
              <a:t>$33,441</a:t>
            </a:r>
            <a:endParaRPr lang="en-US" sz="3600" dirty="0"/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2819400" y="19050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u="sng" dirty="0" smtClean="0"/>
              <a:t>Tuition</a:t>
            </a:r>
            <a:endParaRPr lang="en-US" sz="3600" u="sng" dirty="0"/>
          </a:p>
        </p:txBody>
      </p:sp>
      <p:pic>
        <p:nvPicPr>
          <p:cNvPr id="25" name="Picture 3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52400"/>
            <a:ext cx="1066800" cy="1070636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F805384-4146-454B-86F4-ED09F2DD135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29200" y="1981200"/>
            <a:ext cx="18517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C3399"/>
                </a:solidFill>
              </a:rPr>
              <a:t>+ BOOKS</a:t>
            </a:r>
          </a:p>
          <a:p>
            <a:pPr algn="ctr"/>
            <a:r>
              <a:rPr lang="en-US" sz="3200" b="1" dirty="0" smtClean="0">
                <a:solidFill>
                  <a:srgbClr val="CC3399"/>
                </a:solidFill>
              </a:rPr>
              <a:t> $1000</a:t>
            </a:r>
            <a:endParaRPr lang="en-US" sz="3200" b="1" dirty="0">
              <a:solidFill>
                <a:srgbClr val="CC3399"/>
              </a:solidFill>
            </a:endParaRPr>
          </a:p>
        </p:txBody>
      </p:sp>
      <p:pic>
        <p:nvPicPr>
          <p:cNvPr id="13" name="Picture 12" descr="thumbna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764" y="2194869"/>
            <a:ext cx="768601" cy="67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www.busesworldwide.org/material/galleries/1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48" y="5272801"/>
            <a:ext cx="927239" cy="61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th?id=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113" y="5267053"/>
            <a:ext cx="800811" cy="75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thumbnai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56738"/>
            <a:ext cx="815907" cy="61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th?id=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83" y="5980369"/>
            <a:ext cx="991674" cy="58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05600" y="522106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</a:rPr>
              <a:t>?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360" y="2666999"/>
            <a:ext cx="2016440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4"/>
                </a:solidFill>
                <a:effectLst/>
              </a:rPr>
              <a:t>School 1</a:t>
            </a:r>
          </a:p>
          <a:p>
            <a:pPr algn="ctr"/>
            <a:r>
              <a:rPr lang="en-US" b="1" dirty="0" smtClean="0">
                <a:ln/>
                <a:solidFill>
                  <a:schemeClr val="accent4"/>
                </a:solidFill>
              </a:rPr>
              <a:t>2 year - Public</a:t>
            </a:r>
            <a:endParaRPr lang="en-US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5775" y="3817300"/>
            <a:ext cx="2016440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4"/>
                </a:solidFill>
                <a:effectLst/>
              </a:rPr>
              <a:t>School 2</a:t>
            </a:r>
          </a:p>
          <a:p>
            <a:pPr algn="ctr"/>
            <a:r>
              <a:rPr lang="en-US" b="1" dirty="0" smtClean="0">
                <a:ln/>
                <a:solidFill>
                  <a:schemeClr val="accent4"/>
                </a:solidFill>
              </a:rPr>
              <a:t>4 year -Public</a:t>
            </a:r>
            <a:endParaRPr lang="en-US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3360" y="5253307"/>
            <a:ext cx="2016440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4"/>
                </a:solidFill>
                <a:effectLst/>
              </a:rPr>
              <a:t>School 3</a:t>
            </a:r>
          </a:p>
          <a:p>
            <a:pPr algn="ctr"/>
            <a:r>
              <a:rPr lang="en-US" b="1" dirty="0" smtClean="0">
                <a:ln/>
                <a:solidFill>
                  <a:schemeClr val="accent4"/>
                </a:solidFill>
              </a:rPr>
              <a:t>Private</a:t>
            </a:r>
            <a:endParaRPr lang="en-US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9819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FAFSA </a:t>
            </a:r>
            <a:r>
              <a:rPr lang="en-US" sz="3100" dirty="0" smtClean="0"/>
              <a:t>(Free Application for Federal Student Aid)</a:t>
            </a:r>
            <a:endParaRPr lang="en-US" sz="31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45671" y="1676400"/>
            <a:ext cx="2835729" cy="59990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FAFSA.GOV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9" name="Picture 8" descr="fafsa.go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097" y="2438400"/>
            <a:ext cx="3266279" cy="2209800"/>
          </a:xfrm>
          <a:prstGeom prst="rect">
            <a:avLst/>
          </a:prstGeom>
        </p:spPr>
      </p:pic>
      <p:pic>
        <p:nvPicPr>
          <p:cNvPr id="5" name="Picture 2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2990" y="228600"/>
            <a:ext cx="988609" cy="975859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F805384-4146-454B-86F4-ED09F2DD135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18445" y="4648200"/>
            <a:ext cx="2158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Application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29529"/>
            <a:ext cx="3465373" cy="265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7"/>
          <p:cNvSpPr txBox="1">
            <a:spLocks/>
          </p:cNvSpPr>
          <p:nvPr/>
        </p:nvSpPr>
        <p:spPr>
          <a:xfrm>
            <a:off x="5257800" y="1905000"/>
            <a:ext cx="3276600" cy="533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/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FSAID.ED.GOV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96420" y="5257800"/>
            <a:ext cx="2380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FSA ID Login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5892225"/>
            <a:ext cx="32987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Student and Parent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5334000"/>
            <a:ext cx="2374368" cy="646331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October 1st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3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FAFSA Application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153400" cy="3962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3000" dirty="0"/>
              <a:t>F</a:t>
            </a:r>
            <a:r>
              <a:rPr lang="en-US" sz="3000" dirty="0" smtClean="0"/>
              <a:t>ile each year as early as </a:t>
            </a:r>
            <a:r>
              <a:rPr lang="en-US" sz="3600" b="1" dirty="0" smtClean="0">
                <a:solidFill>
                  <a:srgbClr val="FF0000"/>
                </a:solidFill>
              </a:rPr>
              <a:t>OCT 1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st 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3000" dirty="0" smtClean="0"/>
              <a:t>Have </a:t>
            </a:r>
            <a:r>
              <a:rPr lang="en-US" sz="3000" dirty="0" smtClean="0">
                <a:solidFill>
                  <a:srgbClr val="FF0000"/>
                </a:solidFill>
              </a:rPr>
              <a:t>FSA ID </a:t>
            </a:r>
            <a:r>
              <a:rPr lang="en-US" sz="3000" dirty="0" smtClean="0"/>
              <a:t>ready for student and parent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3000" dirty="0" smtClean="0"/>
              <a:t>Have </a:t>
            </a:r>
            <a:r>
              <a:rPr lang="en-US" sz="3000" dirty="0" smtClean="0">
                <a:solidFill>
                  <a:srgbClr val="FF0000"/>
                </a:solidFill>
              </a:rPr>
              <a:t>copy of federal tax return</a:t>
            </a:r>
            <a:r>
              <a:rPr lang="en-US" sz="3000" dirty="0" smtClean="0"/>
              <a:t> and </a:t>
            </a:r>
            <a:r>
              <a:rPr lang="en-US" sz="3000" dirty="0" smtClean="0">
                <a:solidFill>
                  <a:srgbClr val="FF0000"/>
                </a:solidFill>
              </a:rPr>
              <a:t>W-2s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Income </a:t>
            </a:r>
            <a:r>
              <a:rPr lang="en-US" sz="3000" dirty="0"/>
              <a:t>and </a:t>
            </a:r>
            <a:r>
              <a:rPr lang="en-US" sz="3000" dirty="0" smtClean="0"/>
              <a:t>assets </a:t>
            </a:r>
            <a:r>
              <a:rPr lang="en-US" sz="2400" dirty="0" smtClean="0"/>
              <a:t>(exclude retirement accounts and home)</a:t>
            </a:r>
          </a:p>
          <a:p>
            <a:pPr lvl="0">
              <a:lnSpc>
                <a:spcPct val="85000"/>
              </a:lnSpc>
              <a:spcBef>
                <a:spcPct val="30000"/>
              </a:spcBef>
              <a:buClr>
                <a:srgbClr val="7598D9"/>
              </a:buClr>
            </a:pPr>
            <a:r>
              <a:rPr lang="en-US" sz="3000" dirty="0" smtClean="0">
                <a:solidFill>
                  <a:prstClr val="black"/>
                </a:solidFill>
              </a:rPr>
              <a:t>List the college(s) of interest</a:t>
            </a:r>
          </a:p>
          <a:p>
            <a:pPr lvl="0">
              <a:lnSpc>
                <a:spcPct val="85000"/>
              </a:lnSpc>
              <a:spcBef>
                <a:spcPct val="30000"/>
              </a:spcBef>
              <a:buClr>
                <a:srgbClr val="7598D9"/>
              </a:buClr>
            </a:pPr>
            <a:r>
              <a:rPr lang="en-US" sz="3000" dirty="0" smtClean="0">
                <a:solidFill>
                  <a:prstClr val="black"/>
                </a:solidFill>
              </a:rPr>
              <a:t>Student housing plans </a:t>
            </a:r>
            <a:r>
              <a:rPr lang="en-US" sz="2400" dirty="0" smtClean="0">
                <a:solidFill>
                  <a:prstClr val="black"/>
                </a:solidFill>
              </a:rPr>
              <a:t>(on-campus, off-campus, parent)</a:t>
            </a: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rgbClr val="7598D9"/>
              </a:buClr>
            </a:pPr>
            <a:r>
              <a:rPr lang="en-US" sz="3200" dirty="0"/>
              <a:t>Inform </a:t>
            </a:r>
            <a:r>
              <a:rPr lang="en-US" sz="3200" dirty="0" smtClean="0"/>
              <a:t>financial </a:t>
            </a:r>
            <a:r>
              <a:rPr lang="en-US" sz="3200" dirty="0"/>
              <a:t>aid </a:t>
            </a:r>
            <a:r>
              <a:rPr lang="en-US" sz="3200" dirty="0" smtClean="0"/>
              <a:t>of </a:t>
            </a:r>
            <a:r>
              <a:rPr lang="en-US" sz="3200" dirty="0"/>
              <a:t>special circumstances.</a:t>
            </a:r>
          </a:p>
          <a:p>
            <a:pPr lvl="0">
              <a:lnSpc>
                <a:spcPct val="85000"/>
              </a:lnSpc>
              <a:spcBef>
                <a:spcPct val="30000"/>
              </a:spcBef>
              <a:buClr>
                <a:srgbClr val="7598D9"/>
              </a:buClr>
            </a:pPr>
            <a:endParaRPr lang="en-US" sz="3000" dirty="0" smtClean="0">
              <a:solidFill>
                <a:prstClr val="black"/>
              </a:solidFill>
            </a:endParaRPr>
          </a:p>
          <a:p>
            <a:pPr lvl="0">
              <a:lnSpc>
                <a:spcPct val="85000"/>
              </a:lnSpc>
              <a:spcBef>
                <a:spcPct val="30000"/>
              </a:spcBef>
              <a:buClr>
                <a:srgbClr val="7598D9"/>
              </a:buClr>
            </a:pPr>
            <a:endParaRPr lang="en-US" sz="3000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n-US" sz="3000" dirty="0" smtClean="0"/>
          </a:p>
          <a:p>
            <a:pPr>
              <a:lnSpc>
                <a:spcPct val="90000"/>
              </a:lnSpc>
            </a:pPr>
            <a:endParaRPr lang="en-US" sz="3000" dirty="0" smtClean="0"/>
          </a:p>
          <a:p>
            <a:pPr>
              <a:lnSpc>
                <a:spcPct val="90000"/>
              </a:lnSpc>
            </a:pPr>
            <a:endParaRPr lang="en-US" sz="3000" dirty="0" smtClean="0"/>
          </a:p>
          <a:p>
            <a:endParaRPr lang="en-US" dirty="0"/>
          </a:p>
        </p:txBody>
      </p:sp>
      <p:pic>
        <p:nvPicPr>
          <p:cNvPr id="6" name="Picture 2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76200"/>
            <a:ext cx="1143000" cy="1128259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F805384-4146-454B-86F4-ED09F2DD135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98502"/>
            <a:ext cx="2209800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31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32648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happens after I file a FAFSA?	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981200"/>
            <a:ext cx="8153400" cy="3810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Review</a:t>
            </a:r>
            <a:r>
              <a:rPr lang="en-US" sz="3200" dirty="0" smtClean="0"/>
              <a:t> your FAFSA comments and results.</a:t>
            </a:r>
          </a:p>
          <a:p>
            <a:r>
              <a:rPr lang="en-US" sz="3200" dirty="0" smtClean="0"/>
              <a:t>Information sent to colleges</a:t>
            </a:r>
          </a:p>
          <a:p>
            <a:r>
              <a:rPr lang="en-US" sz="3200" dirty="0" smtClean="0"/>
              <a:t>Check your </a:t>
            </a:r>
            <a:r>
              <a:rPr lang="en-US" sz="3200" dirty="0" smtClean="0">
                <a:solidFill>
                  <a:srgbClr val="FF0000"/>
                </a:solidFill>
              </a:rPr>
              <a:t>school email</a:t>
            </a:r>
          </a:p>
          <a:p>
            <a:r>
              <a:rPr lang="en-US" sz="3200" dirty="0" smtClean="0"/>
              <a:t>Complete </a:t>
            </a:r>
            <a:r>
              <a:rPr lang="en-US" sz="3200" dirty="0"/>
              <a:t>any </a:t>
            </a:r>
            <a:r>
              <a:rPr lang="en-US" sz="3200" dirty="0">
                <a:solidFill>
                  <a:srgbClr val="FF0000"/>
                </a:solidFill>
              </a:rPr>
              <a:t>additional </a:t>
            </a:r>
            <a:r>
              <a:rPr lang="en-US" sz="3200" dirty="0" smtClean="0">
                <a:solidFill>
                  <a:srgbClr val="FF0000"/>
                </a:solidFill>
              </a:rPr>
              <a:t>documentation</a:t>
            </a:r>
          </a:p>
          <a:p>
            <a:r>
              <a:rPr lang="en-US" sz="3200" dirty="0" smtClean="0"/>
              <a:t>Receive </a:t>
            </a:r>
            <a:r>
              <a:rPr lang="en-US" sz="3200" dirty="0" smtClean="0">
                <a:solidFill>
                  <a:srgbClr val="FF0000"/>
                </a:solidFill>
              </a:rPr>
              <a:t>financial aid award notification</a:t>
            </a:r>
          </a:p>
          <a:p>
            <a:r>
              <a:rPr lang="en-US" sz="3200" dirty="0" smtClean="0"/>
              <a:t>Check on </a:t>
            </a:r>
            <a:r>
              <a:rPr lang="en-US" sz="3200" dirty="0" smtClean="0">
                <a:solidFill>
                  <a:srgbClr val="FF0000"/>
                </a:solidFill>
              </a:rPr>
              <a:t>status </a:t>
            </a:r>
            <a:r>
              <a:rPr lang="en-US" sz="3200" dirty="0" smtClean="0"/>
              <a:t>if unsure</a:t>
            </a:r>
            <a:endParaRPr lang="en-US" sz="3200" dirty="0"/>
          </a:p>
        </p:txBody>
      </p:sp>
      <p:pic>
        <p:nvPicPr>
          <p:cNvPr id="4" name="Picture 2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76200"/>
            <a:ext cx="1143000" cy="1128259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F805384-4146-454B-86F4-ED09F2DD135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AutoShape 2" descr="Image result for paliku thea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334000"/>
            <a:ext cx="203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001000" cy="6858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Scholarship Applications</a:t>
            </a:r>
            <a:endParaRPr lang="en-US" dirty="0"/>
          </a:p>
        </p:txBody>
      </p:sp>
      <p:pic>
        <p:nvPicPr>
          <p:cNvPr id="7" name="Picture 2" descr="C:\Users\financial aid\AppData\Local\Microsoft\Windows\Temporary Internet Files\Content.IE5\JER2CM5H\MM900297051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152400"/>
            <a:ext cx="990600" cy="9906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F805384-4146-454B-86F4-ED09F2DD135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7086600" cy="2590800"/>
          </a:xfrm>
        </p:spPr>
        <p:txBody>
          <a:bodyPr>
            <a:normAutofit/>
          </a:bodyPr>
          <a:lstStyle/>
          <a:p>
            <a:pPr lvl="0">
              <a:lnSpc>
                <a:spcPct val="85000"/>
              </a:lnSpc>
              <a:spcBef>
                <a:spcPct val="30000"/>
              </a:spcBef>
              <a:buClr>
                <a:srgbClr val="7598D9"/>
              </a:buClr>
            </a:pPr>
            <a:r>
              <a:rPr lang="en-US" sz="2600" dirty="0" smtClean="0">
                <a:solidFill>
                  <a:prstClr val="black"/>
                </a:solidFill>
              </a:rPr>
              <a:t>FAFSA + Scholarship Applications</a:t>
            </a:r>
          </a:p>
          <a:p>
            <a:pPr lvl="0">
              <a:lnSpc>
                <a:spcPct val="85000"/>
              </a:lnSpc>
              <a:spcBef>
                <a:spcPct val="30000"/>
              </a:spcBef>
              <a:buClr>
                <a:srgbClr val="7598D9"/>
              </a:buClr>
            </a:pPr>
            <a:r>
              <a:rPr lang="en-US" sz="2600" dirty="0" smtClean="0">
                <a:solidFill>
                  <a:prstClr val="black"/>
                </a:solidFill>
              </a:rPr>
              <a:t>Maintain/update a personal statement</a:t>
            </a:r>
          </a:p>
          <a:p>
            <a:pPr lvl="0">
              <a:lnSpc>
                <a:spcPct val="85000"/>
              </a:lnSpc>
              <a:spcBef>
                <a:spcPct val="30000"/>
              </a:spcBef>
              <a:buClr>
                <a:srgbClr val="7598D9"/>
              </a:buClr>
            </a:pPr>
            <a:r>
              <a:rPr lang="en-US" sz="2600" dirty="0" smtClean="0">
                <a:solidFill>
                  <a:prstClr val="black"/>
                </a:solidFill>
              </a:rPr>
              <a:t>Have at least two letters of recommendation</a:t>
            </a:r>
          </a:p>
          <a:p>
            <a:pPr lvl="0">
              <a:lnSpc>
                <a:spcPct val="85000"/>
              </a:lnSpc>
              <a:spcBef>
                <a:spcPct val="30000"/>
              </a:spcBef>
              <a:buClr>
                <a:srgbClr val="7598D9"/>
              </a:buClr>
            </a:pPr>
            <a:r>
              <a:rPr lang="en-US" sz="2600" dirty="0" smtClean="0">
                <a:solidFill>
                  <a:prstClr val="black"/>
                </a:solidFill>
              </a:rPr>
              <a:t>Keep record of service activities</a:t>
            </a:r>
          </a:p>
          <a:p>
            <a:pPr lvl="0">
              <a:lnSpc>
                <a:spcPct val="85000"/>
              </a:lnSpc>
              <a:spcBef>
                <a:spcPct val="30000"/>
              </a:spcBef>
              <a:buClr>
                <a:srgbClr val="7598D9"/>
              </a:buClr>
            </a:pPr>
            <a:r>
              <a:rPr lang="en-US" sz="2600" dirty="0" smtClean="0">
                <a:solidFill>
                  <a:prstClr val="black"/>
                </a:solidFill>
              </a:rPr>
              <a:t>Better grades = better scholarship application</a:t>
            </a:r>
          </a:p>
          <a:p>
            <a:pPr lvl="0">
              <a:lnSpc>
                <a:spcPct val="85000"/>
              </a:lnSpc>
              <a:spcBef>
                <a:spcPct val="30000"/>
              </a:spcBef>
              <a:buClr>
                <a:srgbClr val="7598D9"/>
              </a:buClr>
            </a:pP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n-US" sz="3000" dirty="0" smtClean="0"/>
          </a:p>
          <a:p>
            <a:pPr>
              <a:lnSpc>
                <a:spcPct val="90000"/>
              </a:lnSpc>
            </a:pPr>
            <a:endParaRPr lang="en-US" sz="3000" dirty="0" smtClean="0"/>
          </a:p>
          <a:p>
            <a:pPr>
              <a:lnSpc>
                <a:spcPct val="90000"/>
              </a:lnSpc>
            </a:pPr>
            <a:endParaRPr lang="en-US" sz="3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46" y="2133600"/>
            <a:ext cx="1727108" cy="93345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276600" y="4495800"/>
            <a:ext cx="5486400" cy="1981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ct val="30000"/>
              </a:spcBef>
              <a:buClr>
                <a:srgbClr val="7598D9"/>
              </a:buClr>
              <a:buFont typeface="Wingdings" panose="05000000000000000000" pitchFamily="2" charset="2"/>
              <a:buChar char="Ø"/>
            </a:pPr>
            <a:endParaRPr lang="en-US" sz="800" dirty="0" smtClean="0">
              <a:solidFill>
                <a:prstClr val="black"/>
              </a:solidFill>
            </a:endParaRP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rgbClr val="7598D9"/>
              </a:buClr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prstClr val="black"/>
                </a:solidFill>
              </a:rPr>
              <a:t>School’s website</a:t>
            </a: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rgbClr val="7598D9"/>
              </a:buClr>
              <a:buFont typeface="Wingdings" panose="05000000000000000000" pitchFamily="2" charset="2"/>
              <a:buChar char="Ø"/>
            </a:pPr>
            <a:r>
              <a:rPr lang="en-US" sz="2600" dirty="0" smtClean="0"/>
              <a:t>uhsys.scholarships.ngwebsolutions.com</a:t>
            </a: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rgbClr val="7598D9"/>
              </a:buClr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prstClr val="black"/>
                </a:solidFill>
              </a:rPr>
              <a:t>HawaiiCommunityFoundation.org</a:t>
            </a: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rgbClr val="7598D9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prstClr val="black"/>
                </a:solidFill>
              </a:rPr>
              <a:t>apps.ksbe.edu/</a:t>
            </a:r>
            <a:r>
              <a:rPr lang="en-US" sz="2600" dirty="0" err="1">
                <a:solidFill>
                  <a:prstClr val="black"/>
                </a:solidFill>
              </a:rPr>
              <a:t>financialaid</a:t>
            </a:r>
            <a:r>
              <a:rPr lang="en-US" sz="2600" dirty="0" smtClean="0">
                <a:solidFill>
                  <a:prstClr val="black"/>
                </a:solidFill>
              </a:rPr>
              <a:t>/</a:t>
            </a: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rgbClr val="7598D9"/>
              </a:buClr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prstClr val="black"/>
                </a:solidFill>
                <a:hlinkClick r:id="rId4"/>
              </a:rPr>
              <a:t>www.fastweb.com</a:t>
            </a:r>
            <a:endParaRPr lang="en-US" sz="2600" dirty="0" smtClean="0">
              <a:solidFill>
                <a:prstClr val="black"/>
              </a:solidFill>
            </a:endParaRP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rgbClr val="7598D9"/>
              </a:buClr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prstClr val="black"/>
                </a:solidFill>
                <a:hlinkClick r:id="rId5"/>
              </a:rPr>
              <a:t>www.finaid.org</a:t>
            </a:r>
            <a:endParaRPr lang="en-US" sz="2600" dirty="0" smtClean="0">
              <a:solidFill>
                <a:prstClr val="black"/>
              </a:solidFill>
            </a:endParaRP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rgbClr val="7598D9"/>
              </a:buClr>
              <a:buFont typeface="Wingdings" panose="05000000000000000000" pitchFamily="2" charset="2"/>
              <a:buChar char="Ø"/>
            </a:pPr>
            <a:endParaRPr lang="en-US" sz="2600" dirty="0" smtClean="0">
              <a:solidFill>
                <a:prstClr val="black"/>
              </a:solidFill>
            </a:endParaRP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rgbClr val="7598D9"/>
              </a:buClr>
              <a:buFont typeface="Wingdings" panose="05000000000000000000" pitchFamily="2" charset="2"/>
              <a:buChar char="Ø"/>
            </a:pPr>
            <a:endParaRPr lang="en-US" sz="2600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endParaRPr lang="en-US" sz="3000" dirty="0" smtClean="0"/>
          </a:p>
          <a:p>
            <a:pPr>
              <a:lnSpc>
                <a:spcPct val="90000"/>
              </a:lnSpc>
            </a:pPr>
            <a:endParaRPr lang="en-US" sz="3000" dirty="0" smtClean="0"/>
          </a:p>
          <a:p>
            <a:endParaRPr lang="en-US" dirty="0"/>
          </a:p>
        </p:txBody>
      </p:sp>
      <p:pic>
        <p:nvPicPr>
          <p:cNvPr id="9" name="Picture 6" descr="Marine Science (Photo by J. Coney)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1741704" cy="113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79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Sample Financial Aid Awards - FAFSA	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2299394"/>
            <a:ext cx="8461248" cy="4558605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Pell Grant</a:t>
            </a:r>
            <a:endParaRPr lang="en-US" sz="1100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SEOG Grant</a:t>
            </a:r>
            <a:endParaRPr lang="en-US" sz="1100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UH Opportunity Grant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Native Hawaiian Grant</a:t>
            </a:r>
          </a:p>
          <a:p>
            <a:pPr marL="0" indent="0">
              <a:buNone/>
            </a:pPr>
            <a:endParaRPr lang="en-US" sz="1100" i="1" dirty="0" smtClean="0">
              <a:solidFill>
                <a:srgbClr val="FF0000"/>
              </a:solidFill>
            </a:endParaRPr>
          </a:p>
          <a:p>
            <a:endParaRPr lang="en-US" sz="1100" i="1" dirty="0" smtClean="0">
              <a:solidFill>
                <a:srgbClr val="FF0000"/>
              </a:solidFill>
            </a:endParaRPr>
          </a:p>
          <a:p>
            <a:endParaRPr lang="en-US" sz="1100" i="1" dirty="0" smtClean="0">
              <a:solidFill>
                <a:srgbClr val="FF0000"/>
              </a:solidFill>
            </a:endParaRPr>
          </a:p>
          <a:p>
            <a:endParaRPr lang="en-US" sz="1100" i="1" dirty="0" smtClean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</a:rPr>
              <a:t>Scholarships</a:t>
            </a:r>
          </a:p>
          <a:p>
            <a:r>
              <a:rPr lang="en-US" i="1" dirty="0">
                <a:solidFill>
                  <a:srgbClr val="FF0000"/>
                </a:solidFill>
              </a:rPr>
              <a:t>S</a:t>
            </a:r>
            <a:r>
              <a:rPr lang="en-US" i="1" dirty="0" smtClean="0">
                <a:solidFill>
                  <a:srgbClr val="FF0000"/>
                </a:solidFill>
              </a:rPr>
              <a:t>tudent Loans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Parent Loan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Work Study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39462" y="2274149"/>
            <a:ext cx="144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CC00"/>
                </a:solidFill>
              </a:rPr>
              <a:t>$</a:t>
            </a:r>
            <a:r>
              <a:rPr lang="en-US" sz="2800" dirty="0" smtClean="0">
                <a:solidFill>
                  <a:srgbClr val="00CC00"/>
                </a:solidFill>
              </a:rPr>
              <a:t>6095</a:t>
            </a:r>
            <a:r>
              <a:rPr lang="en-US" sz="2800" dirty="0" smtClean="0">
                <a:solidFill>
                  <a:srgbClr val="00CC00"/>
                </a:solidFill>
              </a:rPr>
              <a:t> 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2667000"/>
            <a:ext cx="1293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CC00"/>
                </a:solidFill>
              </a:rPr>
              <a:t>$500</a:t>
            </a:r>
            <a:endParaRPr lang="en-US" sz="2800" dirty="0">
              <a:solidFill>
                <a:srgbClr val="00CC00"/>
              </a:solidFill>
            </a:endParaRPr>
          </a:p>
        </p:txBody>
      </p:sp>
      <p:pic>
        <p:nvPicPr>
          <p:cNvPr id="9" name="Picture 2" descr="C:\Users\financial aid\AppData\Local\Microsoft\Windows\Temporary Internet Files\Content.IE5\4YQ5J8YK\MC9003259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9342" y="152400"/>
            <a:ext cx="997458" cy="1023199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F805384-4146-454B-86F4-ED09F2DD135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39462" y="3081754"/>
            <a:ext cx="155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CC00"/>
                </a:solidFill>
              </a:rPr>
              <a:t>$1000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0234" y="5479844"/>
            <a:ext cx="289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$5,500 - $10,500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2274149"/>
            <a:ext cx="144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92929"/>
                </a:solidFill>
              </a:rPr>
              <a:t>$6095 </a:t>
            </a:r>
            <a:endParaRPr lang="en-US" sz="2800" dirty="0">
              <a:solidFill>
                <a:srgbClr val="29292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2661230"/>
            <a:ext cx="144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92929"/>
                </a:solidFill>
              </a:rPr>
              <a:t>$2000 </a:t>
            </a:r>
            <a:endParaRPr lang="en-US" sz="2800" dirty="0">
              <a:solidFill>
                <a:srgbClr val="29292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0400" y="3081754"/>
            <a:ext cx="144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92929"/>
                </a:solidFill>
              </a:rPr>
              <a:t>$</a:t>
            </a:r>
            <a:r>
              <a:rPr lang="en-US" sz="2800" dirty="0">
                <a:solidFill>
                  <a:srgbClr val="292929"/>
                </a:solidFill>
              </a:rPr>
              <a:t>4</a:t>
            </a:r>
            <a:r>
              <a:rPr lang="en-US" sz="2800" dirty="0" smtClean="0">
                <a:solidFill>
                  <a:srgbClr val="292929"/>
                </a:solidFill>
              </a:rPr>
              <a:t>000 </a:t>
            </a:r>
            <a:endParaRPr lang="en-US" sz="2800" dirty="0">
              <a:solidFill>
                <a:srgbClr val="29292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39462" y="3972580"/>
            <a:ext cx="155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CC00"/>
                </a:solidFill>
              </a:rPr>
              <a:t>$8,095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3324" y="3967490"/>
            <a:ext cx="1903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92929"/>
                </a:solidFill>
              </a:rPr>
              <a:t>$</a:t>
            </a:r>
            <a:r>
              <a:rPr lang="en-US" sz="2800" dirty="0" smtClean="0">
                <a:solidFill>
                  <a:srgbClr val="292929"/>
                </a:solidFill>
              </a:rPr>
              <a:t>14,095 </a:t>
            </a:r>
            <a:endParaRPr lang="en-US" sz="2800" dirty="0">
              <a:solidFill>
                <a:srgbClr val="29292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9200" y="3492769"/>
            <a:ext cx="109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00CC00"/>
                </a:solidFill>
              </a:rPr>
              <a:t>$500</a:t>
            </a:r>
            <a:endParaRPr lang="en-US" sz="2800" u="sng" dirty="0">
              <a:solidFill>
                <a:srgbClr val="00CC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3494312"/>
            <a:ext cx="144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292929"/>
                </a:solidFill>
              </a:rPr>
              <a:t>$2000 </a:t>
            </a:r>
            <a:endParaRPr lang="en-US" sz="2800" u="sng" dirty="0">
              <a:solidFill>
                <a:srgbClr val="29292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60234" y="4738423"/>
            <a:ext cx="793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en-US" sz="28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89075" y="4738423"/>
            <a:ext cx="793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95600" y="6005392"/>
            <a:ext cx="6096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CC"/>
                </a:solidFill>
              </a:rPr>
              <a:t>COA - EFC - Fin Aid = Max Loan Amount/</a:t>
            </a:r>
            <a:r>
              <a:rPr lang="en-US" sz="2600" dirty="0" err="1" smtClean="0">
                <a:solidFill>
                  <a:srgbClr val="0000CC"/>
                </a:solidFill>
              </a:rPr>
              <a:t>yr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endParaRPr lang="en-US" sz="2600" dirty="0">
              <a:solidFill>
                <a:srgbClr val="0000CC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15671" y="1437620"/>
            <a:ext cx="198782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</a:rPr>
              <a:t>School 1 </a:t>
            </a:r>
          </a:p>
          <a:p>
            <a:pPr algn="ctr"/>
            <a:r>
              <a:rPr lang="en-US" b="1" dirty="0" smtClean="0">
                <a:ln/>
                <a:solidFill>
                  <a:schemeClr val="accent3"/>
                </a:solidFill>
              </a:rPr>
              <a:t>2 year - Public</a:t>
            </a:r>
            <a:endParaRPr lang="en-U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83324" y="1430512"/>
            <a:ext cx="174278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chemeClr val="accent3"/>
                </a:solidFill>
                <a:effectLst/>
              </a:rPr>
              <a:t>School 2 </a:t>
            </a:r>
          </a:p>
          <a:p>
            <a:pPr algn="ctr"/>
            <a:r>
              <a:rPr lang="en-US" b="1" cap="none" spc="0" dirty="0" smtClean="0">
                <a:ln/>
                <a:solidFill>
                  <a:schemeClr val="accent3"/>
                </a:solidFill>
                <a:effectLst/>
              </a:rPr>
              <a:t>4 year - Public</a:t>
            </a:r>
            <a:endParaRPr lang="en-US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37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001000" cy="6858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Satisfactory Academic Progress</a:t>
            </a:r>
            <a:endParaRPr lang="en-US" dirty="0"/>
          </a:p>
        </p:txBody>
      </p:sp>
      <p:pic>
        <p:nvPicPr>
          <p:cNvPr id="7" name="Picture 2" descr="C:\Users\financial aid\AppData\Local\Microsoft\Windows\Temporary Internet Files\Content.IE5\JER2CM5H\MM900297051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152400"/>
            <a:ext cx="990600" cy="9906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F805384-4146-454B-86F4-ED09F2DD135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8153400" cy="2971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5000"/>
              </a:lnSpc>
              <a:spcBef>
                <a:spcPct val="30000"/>
              </a:spcBef>
              <a:buClr>
                <a:srgbClr val="7598D9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prstClr val="black"/>
                </a:solidFill>
              </a:rPr>
              <a:t>Maintain Financial Aid Academic Requirements </a:t>
            </a:r>
          </a:p>
          <a:p>
            <a:pPr lvl="1">
              <a:lnSpc>
                <a:spcPct val="85000"/>
              </a:lnSpc>
              <a:spcBef>
                <a:spcPct val="30000"/>
              </a:spcBef>
              <a:buClr>
                <a:srgbClr val="7598D9"/>
              </a:buClr>
            </a:pPr>
            <a:r>
              <a:rPr lang="en-US" sz="2500" dirty="0" smtClean="0">
                <a:solidFill>
                  <a:prstClr val="black"/>
                </a:solidFill>
              </a:rPr>
              <a:t>Credit Completion Rate of 67% or Higher </a:t>
            </a:r>
            <a:r>
              <a:rPr lang="en-US" sz="1900" dirty="0" smtClean="0">
                <a:solidFill>
                  <a:srgbClr val="0070C0"/>
                </a:solidFill>
              </a:rPr>
              <a:t>(Check the schools SAP policy)</a:t>
            </a:r>
          </a:p>
          <a:p>
            <a:pPr lvl="1">
              <a:lnSpc>
                <a:spcPct val="85000"/>
              </a:lnSpc>
              <a:spcBef>
                <a:spcPct val="30000"/>
              </a:spcBef>
              <a:buClr>
                <a:srgbClr val="7598D9"/>
              </a:buClr>
            </a:pPr>
            <a:r>
              <a:rPr lang="en-US" sz="2500" dirty="0" smtClean="0">
                <a:solidFill>
                  <a:prstClr val="black"/>
                </a:solidFill>
              </a:rPr>
              <a:t>Minimum cumulative GPA of 2.0 </a:t>
            </a:r>
            <a:r>
              <a:rPr lang="en-US" sz="1900" dirty="0" smtClean="0">
                <a:solidFill>
                  <a:srgbClr val="0070C0"/>
                </a:solidFill>
              </a:rPr>
              <a:t>(Most common Standard)</a:t>
            </a:r>
          </a:p>
          <a:p>
            <a:pPr lvl="1">
              <a:lnSpc>
                <a:spcPct val="85000"/>
              </a:lnSpc>
              <a:spcBef>
                <a:spcPct val="30000"/>
              </a:spcBef>
              <a:buClr>
                <a:srgbClr val="7598D9"/>
              </a:buClr>
            </a:pPr>
            <a:r>
              <a:rPr lang="en-US" sz="2500" dirty="0" smtClean="0">
                <a:solidFill>
                  <a:prstClr val="black"/>
                </a:solidFill>
              </a:rPr>
              <a:t>Max Timeframe</a:t>
            </a:r>
          </a:p>
          <a:p>
            <a:pPr lvl="0">
              <a:lnSpc>
                <a:spcPct val="85000"/>
              </a:lnSpc>
              <a:spcBef>
                <a:spcPct val="30000"/>
              </a:spcBef>
              <a:buClr>
                <a:srgbClr val="7598D9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prstClr val="black"/>
                </a:solidFill>
              </a:rPr>
              <a:t>Enroll in courses that count towards degree</a:t>
            </a:r>
          </a:p>
          <a:p>
            <a:pPr lvl="0">
              <a:lnSpc>
                <a:spcPct val="85000"/>
              </a:lnSpc>
              <a:spcBef>
                <a:spcPct val="30000"/>
              </a:spcBef>
              <a:buClr>
                <a:srgbClr val="7598D9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prstClr val="black"/>
                </a:solidFill>
              </a:rPr>
              <a:t>Meet with your counselor to ensure your on track to graduate</a:t>
            </a:r>
          </a:p>
          <a:p>
            <a:pPr lvl="0">
              <a:lnSpc>
                <a:spcPct val="85000"/>
              </a:lnSpc>
              <a:spcBef>
                <a:spcPct val="30000"/>
              </a:spcBef>
              <a:buClr>
                <a:srgbClr val="7598D9"/>
              </a:buClr>
              <a:buFont typeface="Wingdings" panose="05000000000000000000" pitchFamily="2" charset="2"/>
              <a:buChar char="v"/>
            </a:pPr>
            <a:endParaRPr lang="en-US" sz="2800" dirty="0" smtClean="0">
              <a:solidFill>
                <a:prstClr val="black"/>
              </a:solidFill>
            </a:endParaRPr>
          </a:p>
          <a:p>
            <a:pPr lvl="0">
              <a:lnSpc>
                <a:spcPct val="85000"/>
              </a:lnSpc>
              <a:spcBef>
                <a:spcPct val="30000"/>
              </a:spcBef>
              <a:buClr>
                <a:srgbClr val="7598D9"/>
              </a:buClr>
              <a:buFont typeface="Wingdings" panose="05000000000000000000" pitchFamily="2" charset="2"/>
              <a:buChar char="v"/>
            </a:pPr>
            <a:endParaRPr lang="en-US" sz="2800" dirty="0" smtClean="0">
              <a:solidFill>
                <a:prstClr val="black"/>
              </a:solidFill>
            </a:endParaRPr>
          </a:p>
          <a:p>
            <a:pPr lvl="0">
              <a:lnSpc>
                <a:spcPct val="85000"/>
              </a:lnSpc>
              <a:spcBef>
                <a:spcPct val="30000"/>
              </a:spcBef>
              <a:buClr>
                <a:srgbClr val="7598D9"/>
              </a:buClr>
            </a:pP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n-US" sz="3000" dirty="0" smtClean="0"/>
          </a:p>
          <a:p>
            <a:pPr>
              <a:lnSpc>
                <a:spcPct val="90000"/>
              </a:lnSpc>
            </a:pPr>
            <a:endParaRPr lang="en-US" sz="3000" dirty="0" smtClean="0"/>
          </a:p>
          <a:p>
            <a:pPr>
              <a:lnSpc>
                <a:spcPct val="90000"/>
              </a:lnSpc>
            </a:pPr>
            <a:endParaRPr lang="en-US" sz="3000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996460"/>
            <a:ext cx="2286000" cy="12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8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Success!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1648" y="1676400"/>
            <a:ext cx="85344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FAFSA OCT 1st</a:t>
            </a:r>
          </a:p>
          <a:p>
            <a:r>
              <a:rPr lang="en-US" dirty="0" smtClean="0"/>
              <a:t>Track financial aid and scholarship deadlines</a:t>
            </a:r>
          </a:p>
          <a:p>
            <a:r>
              <a:rPr lang="en-US" dirty="0" smtClean="0"/>
              <a:t>Follow up on your application - it is your responsibility</a:t>
            </a:r>
          </a:p>
          <a:p>
            <a:r>
              <a:rPr lang="en-US" dirty="0" smtClean="0"/>
              <a:t>Higher education is an investment in your future</a:t>
            </a:r>
          </a:p>
          <a:p>
            <a:r>
              <a:rPr lang="en-US" dirty="0" smtClean="0"/>
              <a:t>Don’t be afraid to ask questions.  It’s part of learning</a:t>
            </a:r>
          </a:p>
          <a:p>
            <a:r>
              <a:rPr lang="en-US" dirty="0" smtClean="0"/>
              <a:t>Questions </a:t>
            </a:r>
            <a:r>
              <a:rPr lang="en-US" dirty="0" smtClean="0">
                <a:latin typeface="Arial Rounded MT Bold" panose="020F0704030504030204" pitchFamily="34" charset="0"/>
              </a:rPr>
              <a:t>???   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3074" name="Picture 2" descr="C:\Users\financial aid\AppData\Local\Microsoft\Windows\Temporary Internet Files\Content.IE5\JER2CM5H\MM900297051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152400"/>
            <a:ext cx="990600" cy="990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F805384-4146-454B-86F4-ED09F2DD135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5363308"/>
            <a:ext cx="4479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MAHALO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best wishes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036502"/>
            <a:ext cx="1958181" cy="1304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2529</TotalTime>
  <Words>376</Words>
  <Application>Microsoft Office PowerPoint</Application>
  <PresentationFormat>On-screen Show (4:3)</PresentationFormat>
  <Paragraphs>122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Rounded MT Bold</vt:lpstr>
      <vt:lpstr>Calibri</vt:lpstr>
      <vt:lpstr>Tw Cen MT</vt:lpstr>
      <vt:lpstr>Wingdings</vt:lpstr>
      <vt:lpstr>Wingdings 2</vt:lpstr>
      <vt:lpstr>Median</vt:lpstr>
      <vt:lpstr>Financial AID FOR COLLEGE</vt:lpstr>
      <vt:lpstr>Cost of Attendance Varies </vt:lpstr>
      <vt:lpstr>FAFSA (Free Application for Federal Student Aid)</vt:lpstr>
      <vt:lpstr>FAFSA Application Tips</vt:lpstr>
      <vt:lpstr>What happens after I file a FAFSA? </vt:lpstr>
      <vt:lpstr>Scholarship Applications</vt:lpstr>
      <vt:lpstr>Sample Financial Aid Awards - FAFSA </vt:lpstr>
      <vt:lpstr>Satisfactory Academic Progress</vt:lpstr>
      <vt:lpstr>Strategies for Success!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Nights</dc:title>
  <dc:creator>uhmc</dc:creator>
  <cp:lastModifiedBy>Shawn (Kaleo) L. Domingo</cp:lastModifiedBy>
  <cp:revision>195</cp:revision>
  <cp:lastPrinted>2017-07-22T01:42:15Z</cp:lastPrinted>
  <dcterms:created xsi:type="dcterms:W3CDTF">2013-06-24T14:26:28Z</dcterms:created>
  <dcterms:modified xsi:type="dcterms:W3CDTF">2018-04-16T23:39:17Z</dcterms:modified>
</cp:coreProperties>
</file>